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274D"/>
    <a:srgbClr val="8B7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3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18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6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9805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226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103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337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32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39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8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80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67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0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5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9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10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32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44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742950"/>
            <a:ext cx="8825658" cy="3329581"/>
          </a:xfrm>
        </p:spPr>
        <p:txBody>
          <a:bodyPr>
            <a:normAutofit/>
          </a:bodyPr>
          <a:lstStyle/>
          <a:p>
            <a:pPr algn="r"/>
            <a:r>
              <a:rPr lang="da-DK" sz="4400" dirty="0" smtClean="0">
                <a:solidFill>
                  <a:srgbClr val="36274D"/>
                </a:solidFill>
              </a:rPr>
              <a:t>Save the Date:</a:t>
            </a:r>
            <a:br>
              <a:rPr lang="da-DK" sz="4400" dirty="0" smtClean="0">
                <a:solidFill>
                  <a:srgbClr val="36274D"/>
                </a:solidFill>
              </a:rPr>
            </a:br>
            <a:r>
              <a:rPr lang="da-DK" sz="4400" b="1" dirty="0" smtClean="0">
                <a:solidFill>
                  <a:srgbClr val="36274D"/>
                </a:solidFill>
              </a:rPr>
              <a:t>International Kv7 Channels Symposium </a:t>
            </a:r>
            <a:r>
              <a:rPr lang="da-DK" sz="4400" b="1" dirty="0">
                <a:solidFill>
                  <a:srgbClr val="36274D"/>
                </a:solidFill>
              </a:rPr>
              <a:t>2019</a:t>
            </a:r>
            <a:r>
              <a:rPr lang="da-DK" sz="4400" dirty="0"/>
              <a:t/>
            </a:r>
            <a:br>
              <a:rPr lang="da-DK" sz="4400" dirty="0"/>
            </a:br>
            <a:endParaRPr lang="da-DK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3567705"/>
            <a:ext cx="8825658" cy="861420"/>
          </a:xfrm>
        </p:spPr>
        <p:txBody>
          <a:bodyPr>
            <a:normAutofit/>
          </a:bodyPr>
          <a:lstStyle/>
          <a:p>
            <a:pPr algn="r"/>
            <a:r>
              <a:rPr lang="da-DK" sz="2800" dirty="0" smtClean="0">
                <a:solidFill>
                  <a:srgbClr val="36274D"/>
                </a:solidFill>
              </a:rPr>
              <a:t>12-14 September 2019 - </a:t>
            </a:r>
            <a:r>
              <a:rPr lang="da-DK" sz="2800" dirty="0" err="1" smtClean="0">
                <a:solidFill>
                  <a:srgbClr val="36274D"/>
                </a:solidFill>
              </a:rPr>
              <a:t>Naples</a:t>
            </a:r>
            <a:r>
              <a:rPr lang="da-DK" sz="2800" dirty="0" smtClean="0">
                <a:solidFill>
                  <a:srgbClr val="36274D"/>
                </a:solidFill>
              </a:rPr>
              <a:t>, </a:t>
            </a:r>
            <a:r>
              <a:rPr lang="da-DK" sz="2800" dirty="0" err="1" smtClean="0">
                <a:solidFill>
                  <a:srgbClr val="36274D"/>
                </a:solidFill>
              </a:rPr>
              <a:t>Italy</a:t>
            </a:r>
            <a:endParaRPr lang="da-DK" sz="2800" dirty="0">
              <a:solidFill>
                <a:srgbClr val="36274D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161926" y="217144"/>
            <a:ext cx="5343526" cy="52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da-DK" cap="none" dirty="0" smtClean="0">
                <a:solidFill>
                  <a:srgbClr val="36274D"/>
                </a:solidFill>
              </a:rPr>
              <a:t>WWW.Kv7CHANNELS2019NAPLES.ORG</a:t>
            </a:r>
            <a:endParaRPr lang="da-DK" sz="2800" cap="none" dirty="0">
              <a:solidFill>
                <a:srgbClr val="36274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0" y="4596098"/>
            <a:ext cx="12195510" cy="226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36274D"/>
                </a:solidFill>
              </a:rPr>
              <a:t>GENERAL INFORMATION</a:t>
            </a:r>
            <a:endParaRPr lang="da-DK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84237" y="1853248"/>
            <a:ext cx="4396339" cy="4195763"/>
          </a:xfrm>
        </p:spPr>
        <p:txBody>
          <a:bodyPr/>
          <a:lstStyle/>
          <a:p>
            <a:pPr marL="0" indent="0">
              <a:buNone/>
            </a:pPr>
            <a:r>
              <a:rPr lang="da-DK" sz="2400" b="1" dirty="0" smtClean="0">
                <a:solidFill>
                  <a:srgbClr val="36274D"/>
                </a:solidFill>
              </a:rPr>
              <a:t>Programme </a:t>
            </a:r>
            <a:r>
              <a:rPr lang="da-DK" sz="2400" b="1" dirty="0" err="1" smtClean="0">
                <a:solidFill>
                  <a:srgbClr val="36274D"/>
                </a:solidFill>
              </a:rPr>
              <a:t>topics</a:t>
            </a:r>
            <a:r>
              <a:rPr lang="da-DK" sz="2400" b="1" dirty="0" smtClean="0">
                <a:solidFill>
                  <a:srgbClr val="36274D"/>
                </a:solidFill>
              </a:rPr>
              <a:t> </a:t>
            </a:r>
          </a:p>
          <a:p>
            <a:pPr marL="0" indent="0">
              <a:buNone/>
            </a:pPr>
            <a:r>
              <a:rPr lang="da-DK" dirty="0" smtClean="0">
                <a:solidFill>
                  <a:srgbClr val="36274D"/>
                </a:solidFill>
              </a:rPr>
              <a:t>• </a:t>
            </a:r>
            <a:r>
              <a:rPr lang="da-DK" dirty="0" err="1">
                <a:solidFill>
                  <a:srgbClr val="36274D"/>
                </a:solidFill>
              </a:rPr>
              <a:t>Physiological</a:t>
            </a:r>
            <a:r>
              <a:rPr lang="da-DK" dirty="0">
                <a:solidFill>
                  <a:srgbClr val="36274D"/>
                </a:solidFill>
              </a:rPr>
              <a:t> </a:t>
            </a:r>
            <a:r>
              <a:rPr lang="da-DK" dirty="0" err="1">
                <a:solidFill>
                  <a:srgbClr val="36274D"/>
                </a:solidFill>
              </a:rPr>
              <a:t>function</a:t>
            </a:r>
            <a:r>
              <a:rPr lang="da-DK" dirty="0">
                <a:solidFill>
                  <a:srgbClr val="36274D"/>
                </a:solidFill>
              </a:rPr>
              <a:t> </a:t>
            </a:r>
            <a:endParaRPr lang="da-DK" dirty="0" smtClean="0">
              <a:solidFill>
                <a:srgbClr val="36274D"/>
              </a:solidFill>
            </a:endParaRPr>
          </a:p>
          <a:p>
            <a:pPr marL="0" indent="0">
              <a:buNone/>
            </a:pPr>
            <a:r>
              <a:rPr lang="da-DK" dirty="0" smtClean="0">
                <a:solidFill>
                  <a:srgbClr val="36274D"/>
                </a:solidFill>
              </a:rPr>
              <a:t>• </a:t>
            </a:r>
            <a:r>
              <a:rPr lang="da-DK" dirty="0" err="1">
                <a:solidFill>
                  <a:srgbClr val="36274D"/>
                </a:solidFill>
              </a:rPr>
              <a:t>Role</a:t>
            </a:r>
            <a:r>
              <a:rPr lang="da-DK" dirty="0">
                <a:solidFill>
                  <a:srgbClr val="36274D"/>
                </a:solidFill>
              </a:rPr>
              <a:t> in </a:t>
            </a:r>
            <a:r>
              <a:rPr lang="da-DK" dirty="0" err="1">
                <a:solidFill>
                  <a:srgbClr val="36274D"/>
                </a:solidFill>
              </a:rPr>
              <a:t>diseases</a:t>
            </a:r>
            <a:r>
              <a:rPr lang="da-DK" dirty="0">
                <a:solidFill>
                  <a:srgbClr val="36274D"/>
                </a:solidFill>
              </a:rPr>
              <a:t> </a:t>
            </a:r>
          </a:p>
          <a:p>
            <a:pPr marL="0" indent="0">
              <a:buNone/>
            </a:pPr>
            <a:r>
              <a:rPr lang="da-DK" dirty="0">
                <a:solidFill>
                  <a:srgbClr val="36274D"/>
                </a:solidFill>
              </a:rPr>
              <a:t>• Assembly properties </a:t>
            </a:r>
          </a:p>
          <a:p>
            <a:pPr marL="0" indent="0">
              <a:buNone/>
            </a:pPr>
            <a:r>
              <a:rPr lang="da-DK" dirty="0">
                <a:solidFill>
                  <a:srgbClr val="36274D"/>
                </a:solidFill>
              </a:rPr>
              <a:t>• </a:t>
            </a:r>
            <a:r>
              <a:rPr lang="da-DK" dirty="0" err="1">
                <a:solidFill>
                  <a:srgbClr val="36274D"/>
                </a:solidFill>
              </a:rPr>
              <a:t>Regulatory</a:t>
            </a:r>
            <a:r>
              <a:rPr lang="da-DK" dirty="0">
                <a:solidFill>
                  <a:srgbClr val="36274D"/>
                </a:solidFill>
              </a:rPr>
              <a:t> </a:t>
            </a:r>
            <a:r>
              <a:rPr lang="da-DK" dirty="0" err="1">
                <a:solidFill>
                  <a:srgbClr val="36274D"/>
                </a:solidFill>
              </a:rPr>
              <a:t>mechanisms</a:t>
            </a:r>
            <a:r>
              <a:rPr lang="da-DK" dirty="0">
                <a:solidFill>
                  <a:srgbClr val="36274D"/>
                </a:solidFill>
              </a:rPr>
              <a:t> </a:t>
            </a:r>
          </a:p>
          <a:p>
            <a:pPr marL="0" indent="0">
              <a:buNone/>
            </a:pPr>
            <a:r>
              <a:rPr lang="da-DK" dirty="0">
                <a:solidFill>
                  <a:srgbClr val="36274D"/>
                </a:solidFill>
              </a:rPr>
              <a:t>• </a:t>
            </a:r>
            <a:r>
              <a:rPr lang="da-DK" dirty="0" err="1">
                <a:solidFill>
                  <a:srgbClr val="36274D"/>
                </a:solidFill>
              </a:rPr>
              <a:t>Auxiliary</a:t>
            </a:r>
            <a:r>
              <a:rPr lang="da-DK" dirty="0">
                <a:solidFill>
                  <a:srgbClr val="36274D"/>
                </a:solidFill>
              </a:rPr>
              <a:t> proteins </a:t>
            </a:r>
          </a:p>
          <a:p>
            <a:pPr marL="0" indent="0">
              <a:buNone/>
            </a:pPr>
            <a:r>
              <a:rPr lang="da-DK" dirty="0">
                <a:solidFill>
                  <a:srgbClr val="36274D"/>
                </a:solidFill>
              </a:rPr>
              <a:t>• </a:t>
            </a:r>
            <a:r>
              <a:rPr lang="da-DK" dirty="0" err="1">
                <a:solidFill>
                  <a:srgbClr val="36274D"/>
                </a:solidFill>
              </a:rPr>
              <a:t>Pharmacological</a:t>
            </a:r>
            <a:r>
              <a:rPr lang="da-DK" dirty="0">
                <a:solidFill>
                  <a:srgbClr val="36274D"/>
                </a:solidFill>
              </a:rPr>
              <a:t> </a:t>
            </a:r>
            <a:r>
              <a:rPr lang="da-DK" dirty="0" err="1">
                <a:solidFill>
                  <a:srgbClr val="36274D"/>
                </a:solidFill>
              </a:rPr>
              <a:t>aspects</a:t>
            </a:r>
            <a:r>
              <a:rPr lang="da-DK" dirty="0">
                <a:solidFill>
                  <a:srgbClr val="36274D"/>
                </a:solidFill>
              </a:rPr>
              <a:t> </a:t>
            </a:r>
          </a:p>
          <a:p>
            <a:pPr marL="0" indent="0">
              <a:buNone/>
            </a:pPr>
            <a:r>
              <a:rPr lang="da-DK" dirty="0">
                <a:solidFill>
                  <a:srgbClr val="36274D"/>
                </a:solidFill>
              </a:rPr>
              <a:t>• </a:t>
            </a:r>
            <a:r>
              <a:rPr lang="da-DK" dirty="0" err="1">
                <a:solidFill>
                  <a:srgbClr val="36274D"/>
                </a:solidFill>
              </a:rPr>
              <a:t>Therapeutic</a:t>
            </a:r>
            <a:r>
              <a:rPr lang="da-DK" dirty="0">
                <a:solidFill>
                  <a:srgbClr val="36274D"/>
                </a:solidFill>
              </a:rPr>
              <a:t> </a:t>
            </a:r>
            <a:r>
              <a:rPr lang="da-DK" dirty="0" err="1">
                <a:solidFill>
                  <a:srgbClr val="36274D"/>
                </a:solidFill>
              </a:rPr>
              <a:t>targeting</a:t>
            </a:r>
            <a:r>
              <a:rPr lang="da-DK" dirty="0">
                <a:solidFill>
                  <a:srgbClr val="36274D"/>
                </a:solidFill>
              </a:rPr>
              <a:t> </a:t>
            </a:r>
          </a:p>
          <a:p>
            <a:pPr marL="0" indent="0">
              <a:buNone/>
            </a:pPr>
            <a:r>
              <a:rPr lang="da-DK" dirty="0">
                <a:solidFill>
                  <a:srgbClr val="36274D"/>
                </a:solidFill>
              </a:rPr>
              <a:t>• Tools and models </a:t>
            </a:r>
            <a:endParaRPr lang="da-DK" dirty="0">
              <a:solidFill>
                <a:srgbClr val="36274D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48472" y="4132542"/>
            <a:ext cx="6166032" cy="1534833"/>
          </a:xfrm>
        </p:spPr>
        <p:txBody>
          <a:bodyPr/>
          <a:lstStyle/>
          <a:p>
            <a:pPr marL="0" indent="0">
              <a:buNone/>
            </a:pPr>
            <a:r>
              <a:rPr lang="da-DK" sz="2400" b="1" dirty="0" err="1" smtClean="0">
                <a:solidFill>
                  <a:srgbClr val="36274D"/>
                </a:solidFill>
              </a:rPr>
              <a:t>Venue</a:t>
            </a:r>
            <a:endParaRPr lang="da-DK" sz="2400" b="1" dirty="0">
              <a:solidFill>
                <a:srgbClr val="36274D"/>
              </a:solidFill>
            </a:endParaRPr>
          </a:p>
          <a:p>
            <a:pPr marL="0" indent="0">
              <a:buNone/>
            </a:pPr>
            <a:r>
              <a:rPr lang="da-DK" dirty="0" smtClean="0">
                <a:solidFill>
                  <a:srgbClr val="36274D"/>
                </a:solidFill>
              </a:rPr>
              <a:t>Via </a:t>
            </a:r>
            <a:r>
              <a:rPr lang="da-DK" dirty="0" err="1" smtClean="0">
                <a:solidFill>
                  <a:srgbClr val="36274D"/>
                </a:solidFill>
              </a:rPr>
              <a:t>Partenope</a:t>
            </a:r>
            <a:r>
              <a:rPr lang="da-DK" dirty="0" smtClean="0">
                <a:solidFill>
                  <a:srgbClr val="36274D"/>
                </a:solidFill>
              </a:rPr>
              <a:t>, Aula Magna, </a:t>
            </a:r>
            <a:br>
              <a:rPr lang="da-DK" dirty="0" smtClean="0">
                <a:solidFill>
                  <a:srgbClr val="36274D"/>
                </a:solidFill>
              </a:rPr>
            </a:br>
            <a:r>
              <a:rPr lang="da-DK" dirty="0" err="1" smtClean="0">
                <a:solidFill>
                  <a:srgbClr val="36274D"/>
                </a:solidFill>
              </a:rPr>
              <a:t>University</a:t>
            </a:r>
            <a:r>
              <a:rPr lang="da-DK" dirty="0" smtClean="0">
                <a:solidFill>
                  <a:srgbClr val="36274D"/>
                </a:solidFill>
              </a:rPr>
              <a:t> of </a:t>
            </a:r>
            <a:r>
              <a:rPr lang="da-DK" dirty="0" err="1" smtClean="0">
                <a:solidFill>
                  <a:srgbClr val="36274D"/>
                </a:solidFill>
              </a:rPr>
              <a:t>Naples</a:t>
            </a:r>
            <a:r>
              <a:rPr lang="da-DK" dirty="0" smtClean="0">
                <a:solidFill>
                  <a:srgbClr val="36274D"/>
                </a:solidFill>
              </a:rPr>
              <a:t> </a:t>
            </a:r>
            <a:r>
              <a:rPr lang="da-DK" dirty="0" err="1" smtClean="0">
                <a:solidFill>
                  <a:srgbClr val="36274D"/>
                </a:solidFill>
              </a:rPr>
              <a:t>Frederico</a:t>
            </a:r>
            <a:r>
              <a:rPr lang="da-DK" dirty="0">
                <a:solidFill>
                  <a:srgbClr val="36274D"/>
                </a:solidFill>
              </a:rPr>
              <a:t> </a:t>
            </a:r>
            <a:r>
              <a:rPr lang="da-DK" dirty="0" smtClean="0">
                <a:solidFill>
                  <a:srgbClr val="36274D"/>
                </a:solidFill>
              </a:rPr>
              <a:t>II, </a:t>
            </a:r>
            <a:r>
              <a:rPr lang="da-DK" dirty="0" err="1" smtClean="0">
                <a:solidFill>
                  <a:srgbClr val="36274D"/>
                </a:solidFill>
              </a:rPr>
              <a:t>Naples</a:t>
            </a:r>
            <a:r>
              <a:rPr lang="da-DK" dirty="0" smtClean="0">
                <a:solidFill>
                  <a:srgbClr val="36274D"/>
                </a:solidFill>
              </a:rPr>
              <a:t>, </a:t>
            </a:r>
            <a:r>
              <a:rPr lang="da-DK" dirty="0" err="1" smtClean="0">
                <a:solidFill>
                  <a:srgbClr val="36274D"/>
                </a:solidFill>
              </a:rPr>
              <a:t>Italy</a:t>
            </a:r>
            <a:endParaRPr lang="da-DK" dirty="0" smtClean="0">
              <a:solidFill>
                <a:srgbClr val="36274D"/>
              </a:solidFill>
            </a:endParaRP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348472" y="1870552"/>
            <a:ext cx="5680257" cy="2066925"/>
          </a:xfrm>
          <a:prstGeom prst="rect">
            <a:avLst/>
          </a:prstGeom>
          <a:ln w="635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72000" tIns="36000" rIns="14400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da-DK" sz="3800" b="1" dirty="0" err="1" smtClean="0">
                <a:solidFill>
                  <a:srgbClr val="36274D"/>
                </a:solidFill>
              </a:rPr>
              <a:t>Important</a:t>
            </a:r>
            <a:r>
              <a:rPr lang="da-DK" sz="3800" b="1" dirty="0" smtClean="0">
                <a:solidFill>
                  <a:srgbClr val="36274D"/>
                </a:solidFill>
              </a:rPr>
              <a:t> dates</a:t>
            </a:r>
          </a:p>
          <a:p>
            <a:pPr marL="0" indent="0">
              <a:buFont typeface="Wingdings 3" charset="2"/>
              <a:buNone/>
            </a:pPr>
            <a:r>
              <a:rPr lang="da-DK" sz="3300" b="1" dirty="0" smtClean="0">
                <a:solidFill>
                  <a:srgbClr val="36274D"/>
                </a:solidFill>
              </a:rPr>
              <a:t>1 November 2018: </a:t>
            </a:r>
            <a:br>
              <a:rPr lang="da-DK" sz="3300" b="1" dirty="0" smtClean="0">
                <a:solidFill>
                  <a:srgbClr val="36274D"/>
                </a:solidFill>
              </a:rPr>
            </a:br>
            <a:r>
              <a:rPr lang="da-DK" sz="3300" dirty="0" smtClean="0">
                <a:solidFill>
                  <a:srgbClr val="36274D"/>
                </a:solidFill>
              </a:rPr>
              <a:t>Abstract submission and </a:t>
            </a:r>
            <a:r>
              <a:rPr lang="da-DK" sz="3300" dirty="0" err="1" smtClean="0">
                <a:solidFill>
                  <a:srgbClr val="36274D"/>
                </a:solidFill>
              </a:rPr>
              <a:t>registration</a:t>
            </a:r>
            <a:r>
              <a:rPr lang="da-DK" sz="3300" dirty="0" smtClean="0">
                <a:solidFill>
                  <a:srgbClr val="36274D"/>
                </a:solidFill>
              </a:rPr>
              <a:t> </a:t>
            </a:r>
            <a:r>
              <a:rPr lang="da-DK" sz="3300" dirty="0" err="1" smtClean="0">
                <a:solidFill>
                  <a:srgbClr val="36274D"/>
                </a:solidFill>
              </a:rPr>
              <a:t>opens</a:t>
            </a:r>
            <a:endParaRPr lang="da-DK" sz="3300" dirty="0" smtClean="0">
              <a:solidFill>
                <a:srgbClr val="36274D"/>
              </a:solidFill>
            </a:endParaRPr>
          </a:p>
          <a:p>
            <a:pPr marL="0" indent="0">
              <a:buFont typeface="Wingdings 3" charset="2"/>
              <a:buNone/>
            </a:pPr>
            <a:r>
              <a:rPr lang="da-DK" sz="3300" b="1" dirty="0" smtClean="0">
                <a:solidFill>
                  <a:srgbClr val="36274D"/>
                </a:solidFill>
              </a:rPr>
              <a:t>22 April 2019:</a:t>
            </a:r>
            <a:r>
              <a:rPr lang="da-DK" sz="3300" dirty="0" smtClean="0">
                <a:solidFill>
                  <a:srgbClr val="36274D"/>
                </a:solidFill>
              </a:rPr>
              <a:t> </a:t>
            </a:r>
            <a:br>
              <a:rPr lang="da-DK" sz="3300" dirty="0" smtClean="0">
                <a:solidFill>
                  <a:srgbClr val="36274D"/>
                </a:solidFill>
              </a:rPr>
            </a:br>
            <a:r>
              <a:rPr lang="da-DK" sz="3300" dirty="0" smtClean="0">
                <a:solidFill>
                  <a:srgbClr val="36274D"/>
                </a:solidFill>
              </a:rPr>
              <a:t>Abstract deadline</a:t>
            </a:r>
          </a:p>
          <a:p>
            <a:pPr marL="0" indent="0">
              <a:buFont typeface="Wingdings 3" charset="2"/>
              <a:buNone/>
            </a:pPr>
            <a:r>
              <a:rPr lang="da-DK" sz="3300" b="1" dirty="0" smtClean="0">
                <a:solidFill>
                  <a:srgbClr val="36274D"/>
                </a:solidFill>
              </a:rPr>
              <a:t>15 June 2019:</a:t>
            </a:r>
            <a:r>
              <a:rPr lang="da-DK" sz="3300" dirty="0" smtClean="0">
                <a:solidFill>
                  <a:srgbClr val="36274D"/>
                </a:solidFill>
              </a:rPr>
              <a:t> </a:t>
            </a:r>
            <a:br>
              <a:rPr lang="da-DK" sz="3300" dirty="0" smtClean="0">
                <a:solidFill>
                  <a:srgbClr val="36274D"/>
                </a:solidFill>
              </a:rPr>
            </a:br>
            <a:r>
              <a:rPr lang="da-DK" sz="3300" dirty="0" err="1" smtClean="0">
                <a:solidFill>
                  <a:srgbClr val="36274D"/>
                </a:solidFill>
              </a:rPr>
              <a:t>Early</a:t>
            </a:r>
            <a:r>
              <a:rPr lang="da-DK" sz="3300" dirty="0" smtClean="0">
                <a:solidFill>
                  <a:srgbClr val="36274D"/>
                </a:solidFill>
              </a:rPr>
              <a:t> </a:t>
            </a:r>
            <a:r>
              <a:rPr lang="da-DK" sz="3300" dirty="0" err="1" smtClean="0">
                <a:solidFill>
                  <a:srgbClr val="36274D"/>
                </a:solidFill>
              </a:rPr>
              <a:t>registration</a:t>
            </a:r>
            <a:r>
              <a:rPr lang="da-DK" sz="3300" dirty="0" smtClean="0">
                <a:solidFill>
                  <a:srgbClr val="36274D"/>
                </a:solidFill>
              </a:rPr>
              <a:t> </a:t>
            </a:r>
          </a:p>
          <a:p>
            <a:pPr marL="0" indent="0">
              <a:buFont typeface="Wingdings 3" charset="2"/>
              <a:buNone/>
            </a:pPr>
            <a:endParaRPr lang="da-DK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6" y="5449990"/>
            <a:ext cx="3338090" cy="1348456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-152401" y="6270401"/>
            <a:ext cx="5343526" cy="52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da-DK" cap="none" dirty="0" smtClean="0">
                <a:solidFill>
                  <a:srgbClr val="36274D"/>
                </a:solidFill>
              </a:rPr>
              <a:t>WWW.Kv7CHANNELS2019NAPLES.ORG</a:t>
            </a:r>
            <a:endParaRPr lang="da-DK" sz="2800" cap="none" dirty="0">
              <a:solidFill>
                <a:srgbClr val="3627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6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rgbClr val="36274D"/>
                </a:solidFill>
              </a:rPr>
              <a:t>COMMITTEES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887913" cy="41957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sz="3100" b="1" dirty="0" smtClean="0">
                <a:solidFill>
                  <a:srgbClr val="36274D"/>
                </a:solidFill>
              </a:rPr>
              <a:t>Scientific </a:t>
            </a:r>
            <a:r>
              <a:rPr lang="da-DK" sz="3100" b="1" dirty="0" err="1" smtClean="0">
                <a:solidFill>
                  <a:srgbClr val="36274D"/>
                </a:solidFill>
              </a:rPr>
              <a:t>Committee</a:t>
            </a:r>
            <a:endParaRPr lang="da-DK" sz="3100" b="1" dirty="0">
              <a:solidFill>
                <a:srgbClr val="36274D"/>
              </a:solidFill>
            </a:endParaRPr>
          </a:p>
          <a:p>
            <a:pPr>
              <a:buClr>
                <a:srgbClr val="8B7994"/>
              </a:buClr>
            </a:pPr>
            <a:r>
              <a:rPr lang="en-US" b="1" dirty="0">
                <a:solidFill>
                  <a:srgbClr val="36274D"/>
                </a:solidFill>
              </a:rPr>
              <a:t>Iain </a:t>
            </a:r>
            <a:r>
              <a:rPr lang="en-US" b="1" dirty="0" smtClean="0">
                <a:solidFill>
                  <a:srgbClr val="36274D"/>
                </a:solidFill>
              </a:rPr>
              <a:t>Greenwood, </a:t>
            </a:r>
            <a:r>
              <a:rPr lang="en-US" dirty="0">
                <a:solidFill>
                  <a:srgbClr val="36274D"/>
                </a:solidFill>
              </a:rPr>
              <a:t>Institute of Molecular &amp; Clinical Sciences, St George’s, University of London, UK (Symposium Chair) </a:t>
            </a:r>
          </a:p>
          <a:p>
            <a:pPr>
              <a:buClr>
                <a:srgbClr val="8B7994"/>
              </a:buClr>
            </a:pPr>
            <a:r>
              <a:rPr lang="en-US" b="1" dirty="0">
                <a:solidFill>
                  <a:srgbClr val="36274D"/>
                </a:solidFill>
              </a:rPr>
              <a:t>Maurizio </a:t>
            </a:r>
            <a:r>
              <a:rPr lang="en-US" b="1" dirty="0" err="1" smtClean="0">
                <a:solidFill>
                  <a:srgbClr val="36274D"/>
                </a:solidFill>
              </a:rPr>
              <a:t>Taglialatela</a:t>
            </a:r>
            <a:r>
              <a:rPr lang="en-US" b="1" dirty="0" smtClean="0">
                <a:solidFill>
                  <a:srgbClr val="36274D"/>
                </a:solidFill>
              </a:rPr>
              <a:t>, </a:t>
            </a:r>
            <a:r>
              <a:rPr lang="en-US" dirty="0">
                <a:solidFill>
                  <a:srgbClr val="36274D"/>
                </a:solidFill>
              </a:rPr>
              <a:t>Department of Neuroscience, University of Naples Federico II, IT (Symposium Chair) </a:t>
            </a:r>
          </a:p>
          <a:p>
            <a:pPr>
              <a:buClr>
                <a:srgbClr val="8B7994"/>
              </a:buClr>
            </a:pPr>
            <a:r>
              <a:rPr lang="en-US" b="1" dirty="0">
                <a:solidFill>
                  <a:srgbClr val="36274D"/>
                </a:solidFill>
              </a:rPr>
              <a:t>Mark S. </a:t>
            </a:r>
            <a:r>
              <a:rPr lang="en-US" b="1" dirty="0" smtClean="0">
                <a:solidFill>
                  <a:srgbClr val="36274D"/>
                </a:solidFill>
              </a:rPr>
              <a:t>Shapiro, </a:t>
            </a:r>
            <a:r>
              <a:rPr lang="en-US" dirty="0">
                <a:solidFill>
                  <a:srgbClr val="36274D"/>
                </a:solidFill>
              </a:rPr>
              <a:t>Department of Cellular and Integrative Physiology, University of Texas Health Science Center, San Antonio, US </a:t>
            </a:r>
          </a:p>
          <a:p>
            <a:pPr>
              <a:buClr>
                <a:srgbClr val="8B7994"/>
              </a:buClr>
            </a:pPr>
            <a:r>
              <a:rPr lang="en-US" b="1" dirty="0">
                <a:solidFill>
                  <a:srgbClr val="36274D"/>
                </a:solidFill>
              </a:rPr>
              <a:t>Geoffrey </a:t>
            </a:r>
            <a:r>
              <a:rPr lang="en-US" b="1" dirty="0" smtClean="0">
                <a:solidFill>
                  <a:srgbClr val="36274D"/>
                </a:solidFill>
              </a:rPr>
              <a:t>Abbott, </a:t>
            </a:r>
            <a:r>
              <a:rPr lang="en-US" dirty="0">
                <a:solidFill>
                  <a:srgbClr val="36274D"/>
                </a:solidFill>
              </a:rPr>
              <a:t>Department of Physiology and Biophysics, UC Irvine, US </a:t>
            </a:r>
          </a:p>
          <a:p>
            <a:pPr>
              <a:buClr>
                <a:srgbClr val="8B7994"/>
              </a:buClr>
            </a:pPr>
            <a:r>
              <a:rPr lang="en-US" b="1" dirty="0">
                <a:solidFill>
                  <a:srgbClr val="36274D"/>
                </a:solidFill>
              </a:rPr>
              <a:t>Nikita </a:t>
            </a:r>
            <a:r>
              <a:rPr lang="en-US" b="1" dirty="0" smtClean="0">
                <a:solidFill>
                  <a:srgbClr val="36274D"/>
                </a:solidFill>
              </a:rPr>
              <a:t>Gamper, </a:t>
            </a:r>
            <a:r>
              <a:rPr lang="en-US" dirty="0">
                <a:solidFill>
                  <a:srgbClr val="36274D"/>
                </a:solidFill>
              </a:rPr>
              <a:t>Faculty of Biological Sciences, University of Leeds, UK </a:t>
            </a:r>
          </a:p>
          <a:p>
            <a:pPr>
              <a:buClr>
                <a:srgbClr val="8B7994"/>
              </a:buClr>
            </a:pPr>
            <a:r>
              <a:rPr lang="en-US" b="1" dirty="0" err="1">
                <a:solidFill>
                  <a:srgbClr val="36274D"/>
                </a:solidFill>
              </a:rPr>
              <a:t>Hailin</a:t>
            </a:r>
            <a:r>
              <a:rPr lang="en-US" b="1" dirty="0">
                <a:solidFill>
                  <a:srgbClr val="36274D"/>
                </a:solidFill>
              </a:rPr>
              <a:t> </a:t>
            </a:r>
            <a:r>
              <a:rPr lang="en-US" b="1" dirty="0" smtClean="0">
                <a:solidFill>
                  <a:srgbClr val="36274D"/>
                </a:solidFill>
              </a:rPr>
              <a:t>Zhang, </a:t>
            </a:r>
            <a:r>
              <a:rPr lang="en-US" dirty="0">
                <a:solidFill>
                  <a:srgbClr val="36274D"/>
                </a:solidFill>
              </a:rPr>
              <a:t>Department of Pharmacology, The Key Laboratory of Neural and Vascular Biology, Ministry of Education, Hebei Medical University, Shijiazhuang, CHN </a:t>
            </a:r>
            <a:endParaRPr lang="da-DK" dirty="0">
              <a:solidFill>
                <a:srgbClr val="36274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3118" y="2063750"/>
            <a:ext cx="4651557" cy="420024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sz="3100" b="1" dirty="0" smtClean="0">
                <a:solidFill>
                  <a:srgbClr val="36274D"/>
                </a:solidFill>
              </a:rPr>
              <a:t>Local Organising </a:t>
            </a:r>
            <a:r>
              <a:rPr lang="da-DK" sz="3100" b="1" dirty="0" err="1" smtClean="0">
                <a:solidFill>
                  <a:srgbClr val="36274D"/>
                </a:solidFill>
              </a:rPr>
              <a:t>Committee</a:t>
            </a:r>
            <a:endParaRPr lang="da-DK" dirty="0">
              <a:solidFill>
                <a:srgbClr val="36274D"/>
              </a:solidFill>
            </a:endParaRPr>
          </a:p>
          <a:p>
            <a:pPr>
              <a:buClr>
                <a:srgbClr val="8B7994"/>
              </a:buClr>
            </a:pPr>
            <a:r>
              <a:rPr lang="en-US" b="1" dirty="0">
                <a:solidFill>
                  <a:srgbClr val="36274D"/>
                </a:solidFill>
              </a:rPr>
              <a:t>Francesco </a:t>
            </a:r>
            <a:r>
              <a:rPr lang="en-US" b="1" dirty="0" smtClean="0">
                <a:solidFill>
                  <a:srgbClr val="36274D"/>
                </a:solidFill>
              </a:rPr>
              <a:t>Miceli, </a:t>
            </a:r>
            <a:r>
              <a:rPr lang="en-US" dirty="0">
                <a:solidFill>
                  <a:srgbClr val="36274D"/>
                </a:solidFill>
              </a:rPr>
              <a:t>Department of Neuroscience, University of Naples Federico II, IT </a:t>
            </a:r>
          </a:p>
          <a:p>
            <a:pPr>
              <a:buClr>
                <a:srgbClr val="8B7994"/>
              </a:buClr>
            </a:pPr>
            <a:r>
              <a:rPr lang="en-US" b="1" dirty="0">
                <a:solidFill>
                  <a:srgbClr val="36274D"/>
                </a:solidFill>
              </a:rPr>
              <a:t>Maria Virginia </a:t>
            </a:r>
            <a:r>
              <a:rPr lang="en-US" b="1" dirty="0" err="1" smtClean="0">
                <a:solidFill>
                  <a:srgbClr val="36274D"/>
                </a:solidFill>
              </a:rPr>
              <a:t>Soldovieri</a:t>
            </a:r>
            <a:r>
              <a:rPr lang="en-US" b="1" dirty="0" smtClean="0">
                <a:solidFill>
                  <a:srgbClr val="36274D"/>
                </a:solidFill>
              </a:rPr>
              <a:t>, </a:t>
            </a:r>
            <a:r>
              <a:rPr lang="en-US" dirty="0">
                <a:solidFill>
                  <a:srgbClr val="36274D"/>
                </a:solidFill>
              </a:rPr>
              <a:t>Department of Health Sciences, University of Molise, Campobasso, IT </a:t>
            </a:r>
          </a:p>
          <a:p>
            <a:pPr>
              <a:buClr>
                <a:srgbClr val="8B7994"/>
              </a:buClr>
            </a:pPr>
            <a:r>
              <a:rPr lang="en-US" b="1" dirty="0">
                <a:solidFill>
                  <a:srgbClr val="36274D"/>
                </a:solidFill>
              </a:rPr>
              <a:t>Vincenzo </a:t>
            </a:r>
            <a:r>
              <a:rPr lang="en-US" b="1" dirty="0" smtClean="0">
                <a:solidFill>
                  <a:srgbClr val="36274D"/>
                </a:solidFill>
              </a:rPr>
              <a:t>Barrese, </a:t>
            </a:r>
            <a:r>
              <a:rPr lang="en-US" dirty="0">
                <a:solidFill>
                  <a:srgbClr val="36274D"/>
                </a:solidFill>
              </a:rPr>
              <a:t>Institute of Molecular &amp; Clinical Sciences, St George’s, University of London, UK </a:t>
            </a:r>
          </a:p>
          <a:p>
            <a:pPr>
              <a:buClr>
                <a:srgbClr val="8B7994"/>
              </a:buClr>
            </a:pPr>
            <a:r>
              <a:rPr lang="en-US" b="1" dirty="0">
                <a:solidFill>
                  <a:srgbClr val="36274D"/>
                </a:solidFill>
              </a:rPr>
              <a:t>Thomas </a:t>
            </a:r>
            <a:r>
              <a:rPr lang="en-US" b="1" dirty="0" smtClean="0">
                <a:solidFill>
                  <a:srgbClr val="36274D"/>
                </a:solidFill>
              </a:rPr>
              <a:t>Jepps, </a:t>
            </a:r>
            <a:r>
              <a:rPr lang="en-US" dirty="0">
                <a:solidFill>
                  <a:srgbClr val="36274D"/>
                </a:solidFill>
              </a:rPr>
              <a:t>Department of Biomedical Sciences, University of Copenhagen, DK </a:t>
            </a:r>
            <a:endParaRPr lang="da-DK" sz="3100" b="1" dirty="0">
              <a:solidFill>
                <a:srgbClr val="36274D"/>
              </a:solidFill>
            </a:endParaRPr>
          </a:p>
          <a:p>
            <a:endParaRPr lang="da-D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6" y="5449990"/>
            <a:ext cx="3338090" cy="134845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-152401" y="6270401"/>
            <a:ext cx="5343526" cy="528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da-DK" cap="none" dirty="0" smtClean="0">
                <a:solidFill>
                  <a:srgbClr val="36274D"/>
                </a:solidFill>
              </a:rPr>
              <a:t>WWW.Kv7CHANNELS2019NAPLES.ORG</a:t>
            </a:r>
            <a:endParaRPr lang="da-DK" sz="2800" cap="none" dirty="0">
              <a:solidFill>
                <a:srgbClr val="3627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5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1" y="0"/>
            <a:ext cx="9404723" cy="1400530"/>
          </a:xfrm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da-DK" sz="4400" dirty="0" err="1" smtClean="0">
                <a:solidFill>
                  <a:srgbClr val="36274D"/>
                </a:solidFill>
              </a:rPr>
              <a:t>We</a:t>
            </a:r>
            <a:r>
              <a:rPr lang="da-DK" sz="4400" dirty="0" smtClean="0">
                <a:solidFill>
                  <a:srgbClr val="36274D"/>
                </a:solidFill>
              </a:rPr>
              <a:t> </a:t>
            </a:r>
            <a:r>
              <a:rPr lang="da-DK" sz="4400" dirty="0" err="1" smtClean="0">
                <a:solidFill>
                  <a:srgbClr val="36274D"/>
                </a:solidFill>
              </a:rPr>
              <a:t>hope</a:t>
            </a:r>
            <a:r>
              <a:rPr lang="da-DK" sz="4400" dirty="0" smtClean="0">
                <a:solidFill>
                  <a:srgbClr val="36274D"/>
                </a:solidFill>
              </a:rPr>
              <a:t> to </a:t>
            </a:r>
            <a:r>
              <a:rPr lang="da-DK" sz="4400" dirty="0" err="1" smtClean="0">
                <a:solidFill>
                  <a:srgbClr val="36274D"/>
                </a:solidFill>
              </a:rPr>
              <a:t>see</a:t>
            </a:r>
            <a:r>
              <a:rPr lang="da-DK" sz="4400" dirty="0" smtClean="0">
                <a:solidFill>
                  <a:srgbClr val="36274D"/>
                </a:solidFill>
              </a:rPr>
              <a:t> </a:t>
            </a:r>
            <a:r>
              <a:rPr lang="da-DK" sz="4400" dirty="0" err="1" smtClean="0">
                <a:solidFill>
                  <a:srgbClr val="36274D"/>
                </a:solidFill>
              </a:rPr>
              <a:t>you</a:t>
            </a:r>
            <a:r>
              <a:rPr lang="da-DK" sz="4400" dirty="0" smtClean="0">
                <a:solidFill>
                  <a:srgbClr val="36274D"/>
                </a:solidFill>
              </a:rPr>
              <a:t> in </a:t>
            </a:r>
            <a:r>
              <a:rPr lang="da-DK" sz="4400" dirty="0" err="1" smtClean="0">
                <a:solidFill>
                  <a:srgbClr val="36274D"/>
                </a:solidFill>
              </a:rPr>
              <a:t>Naples</a:t>
            </a:r>
            <a:r>
              <a:rPr lang="da-DK" sz="4400" dirty="0" smtClean="0">
                <a:solidFill>
                  <a:srgbClr val="36274D"/>
                </a:solidFill>
              </a:rPr>
              <a:t>! </a:t>
            </a:r>
            <a:endParaRPr lang="da-DK" sz="4400" dirty="0">
              <a:solidFill>
                <a:srgbClr val="36274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1"/>
          <a:stretch/>
        </p:blipFill>
        <p:spPr>
          <a:xfrm>
            <a:off x="8325848" y="1690829"/>
            <a:ext cx="3866152" cy="271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828"/>
            <a:ext cx="4259664" cy="2714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73" y="1690828"/>
            <a:ext cx="4251166" cy="2714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0" y="4596098"/>
            <a:ext cx="12195510" cy="226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7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5">
      <a:dk1>
        <a:srgbClr val="8B7994"/>
      </a:dk1>
      <a:lt1>
        <a:sysClr val="window" lastClr="FFFFFF"/>
      </a:lt1>
      <a:dk2>
        <a:srgbClr val="FFFFFF"/>
      </a:dk2>
      <a:lt2>
        <a:srgbClr val="B2B2B2"/>
      </a:lt2>
      <a:accent1>
        <a:srgbClr val="36274D"/>
      </a:accent1>
      <a:accent2>
        <a:srgbClr val="8B7994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</TotalTime>
  <Words>248</Words>
  <Application>Microsoft Office PowerPoint</Application>
  <PresentationFormat>Widescreen</PresentationFormat>
  <Paragraphs>35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Ion</vt:lpstr>
      <vt:lpstr>Save the Date: International Kv7 Channels Symposium 2019 </vt:lpstr>
      <vt:lpstr>GENERAL INFORMATION</vt:lpstr>
      <vt:lpstr>COMMITTEES</vt:lpstr>
      <vt:lpstr>We hope to see you in Naples! </vt:lpstr>
    </vt:vector>
  </TitlesOfParts>
  <Company>CAP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 us International kv7 channels symposium 2019</dc:title>
  <dc:creator>Marianne Qvistgaard</dc:creator>
  <cp:lastModifiedBy>Marianne Qvistgaard</cp:lastModifiedBy>
  <cp:revision>5</cp:revision>
  <dcterms:created xsi:type="dcterms:W3CDTF">2018-07-02T13:47:22Z</dcterms:created>
  <dcterms:modified xsi:type="dcterms:W3CDTF">2018-07-02T14:30:08Z</dcterms:modified>
</cp:coreProperties>
</file>